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</p:sldIdLst>
  <p:notesMasterIdLst>
    <p:notesMasterId r:id="rId3"/>
  </p:notesMasterIdLst>
  <p:sldSz cx="14630400" cy="8229600"/>
  <p:notesSz cx="8229600" cy="14630400"/>
  <p:embeddedFontLst>
    <p:embeddedFont>
      <p:font typeface="Bricolage Grotesque Semi Bold"/>
      <p:regular r:id="rId8"/>
    </p:embeddedFont>
    <p:embeddedFont>
      <p:font typeface="Bricolage Grotesque Semi Bold"/>
      <p:regular r:id="rId9"/>
    </p:embeddedFont>
    <p:embeddedFont>
      <p:font typeface="Inter"/>
      <p:regular r:id="rId10"/>
    </p:embeddedFont>
    <p:embeddedFont>
      <p:font typeface="Inter"/>
      <p:regular r:id="rId11"/>
    </p:embeddedFont>
    <p:embeddedFont>
      <p:font typeface="Inter"/>
      <p:regular r:id="rId12"/>
    </p:embeddedFont>
    <p:embeddedFont>
      <p:font typeface="Inter"/>
      <p:regular r:id="rId1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8" Type="http://schemas.openxmlformats.org/officeDocument/2006/relationships/font" Target="fonts/font1.fntdata"/><Relationship Id="rId9" Type="http://schemas.openxmlformats.org/officeDocument/2006/relationships/font" Target="fonts/font2.fntdata"/><Relationship Id="rId10" Type="http://schemas.openxmlformats.org/officeDocument/2006/relationships/font" Target="fonts/font3.fntdata"/><Relationship Id="rId11" Type="http://schemas.openxmlformats.org/officeDocument/2006/relationships/font" Target="fonts/font4.fntdata"/><Relationship Id="rId12" Type="http://schemas.openxmlformats.org/officeDocument/2006/relationships/font" Target="fonts/font5.fntdata"/><Relationship Id="rId13" Type="http://schemas.openxmlformats.org/officeDocument/2006/relationships/font" Target="fonts/font6.fntdata"/></Relationships>
</file>

<file path=ppt/media/>
</file>

<file path=ppt/media/image-1-1.png>
</file>

<file path=ppt/media/image-1-10.png>
</file>

<file path=ppt/media/image-1-11.png>
</file>

<file path=ppt/media/image-1-12.png>
</file>

<file path=ppt/media/image-1-13.png>
</file>

<file path=ppt/media/image-1-14.png>
</file>

<file path=ppt/media/image-1-15.png>
</file>

<file path=ppt/media/image-1-16.png>
</file>

<file path=ppt/media/image-1-17.png>
</file>

<file path=ppt/media/image-1-18.png>
</file>

<file path=ppt/media/image-1-19.png>
</file>

<file path=ppt/media/image-1-2.png>
</file>

<file path=ppt/media/image-1-20.png>
</file>

<file path=ppt/media/image-1-21.png>
</file>

<file path=ppt/media/image-1-22.png>
</file>

<file path=ppt/media/image-1-23.png>
</file>

<file path=ppt/media/image-1-24.png>
</file>

<file path=ppt/media/image-1-25.png>
</file>

<file path=ppt/media/image-1-26.png>
</file>

<file path=ppt/media/image-1-27.png>
</file>

<file path=ppt/media/image-1-28.png>
</file>

<file path=ppt/media/image-1-29.png>
</file>

<file path=ppt/media/image-1-3.png>
</file>

<file path=ppt/media/image-1-30.png>
</file>

<file path=ppt/media/image-1-31.png>
</file>

<file path=ppt/media/image-1-32.png>
</file>

<file path=ppt/media/image-1-33.png>
</file>

<file path=ppt/media/image-1-34.png>
</file>

<file path=ppt/media/image-1-4.png>
</file>

<file path=ppt/media/image-1-5.png>
</file>

<file path=ppt/media/image-1-6.png>
</file>

<file path=ppt/media/image-1-7.png>
</file>

<file path=ppt/media/image-1-8.png>
</file>

<file path=ppt/media/image-1-9.png>
</file>

<file path=ppt/media/image-1002-1.png>
</file>

<file path=ppt/media/image-1002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6" Type="http://schemas.openxmlformats.org/officeDocument/2006/relationships/image" Target="../media/image-1-6.png"/><Relationship Id="rId7" Type="http://schemas.openxmlformats.org/officeDocument/2006/relationships/image" Target="../media/image-1-7.png"/><Relationship Id="rId8" Type="http://schemas.openxmlformats.org/officeDocument/2006/relationships/image" Target="../media/image-1-8.png"/><Relationship Id="rId9" Type="http://schemas.openxmlformats.org/officeDocument/2006/relationships/image" Target="../media/image-1-9.png"/><Relationship Id="rId10" Type="http://schemas.openxmlformats.org/officeDocument/2006/relationships/image" Target="../media/image-1-10.png"/><Relationship Id="rId11" Type="http://schemas.openxmlformats.org/officeDocument/2006/relationships/image" Target="../media/image-1-11.png"/><Relationship Id="rId12" Type="http://schemas.openxmlformats.org/officeDocument/2006/relationships/image" Target="../media/image-1-12.png"/><Relationship Id="rId13" Type="http://schemas.openxmlformats.org/officeDocument/2006/relationships/image" Target="../media/image-1-13.png"/><Relationship Id="rId14" Type="http://schemas.openxmlformats.org/officeDocument/2006/relationships/image" Target="../media/image-1-14.png"/><Relationship Id="rId15" Type="http://schemas.openxmlformats.org/officeDocument/2006/relationships/image" Target="../media/image-1-15.png"/><Relationship Id="rId16" Type="http://schemas.openxmlformats.org/officeDocument/2006/relationships/image" Target="../media/image-1-16.png"/><Relationship Id="rId17" Type="http://schemas.openxmlformats.org/officeDocument/2006/relationships/image" Target="../media/image-1-17.png"/><Relationship Id="rId18" Type="http://schemas.openxmlformats.org/officeDocument/2006/relationships/image" Target="../media/image-1-18.png"/><Relationship Id="rId19" Type="http://schemas.openxmlformats.org/officeDocument/2006/relationships/image" Target="../media/image-1-19.png"/><Relationship Id="rId20" Type="http://schemas.openxmlformats.org/officeDocument/2006/relationships/image" Target="../media/image-1-20.png"/><Relationship Id="rId21" Type="http://schemas.openxmlformats.org/officeDocument/2006/relationships/image" Target="../media/image-1-21.png"/><Relationship Id="rId22" Type="http://schemas.openxmlformats.org/officeDocument/2006/relationships/image" Target="../media/image-1-22.png"/><Relationship Id="rId23" Type="http://schemas.openxmlformats.org/officeDocument/2006/relationships/image" Target="../media/image-1-23.png"/><Relationship Id="rId24" Type="http://schemas.openxmlformats.org/officeDocument/2006/relationships/image" Target="../media/image-1-24.png"/><Relationship Id="rId25" Type="http://schemas.openxmlformats.org/officeDocument/2006/relationships/image" Target="../media/image-1-25.png"/><Relationship Id="rId26" Type="http://schemas.openxmlformats.org/officeDocument/2006/relationships/image" Target="../media/image-1-26.png"/><Relationship Id="rId27" Type="http://schemas.openxmlformats.org/officeDocument/2006/relationships/image" Target="../media/image-1-27.png"/><Relationship Id="rId28" Type="http://schemas.openxmlformats.org/officeDocument/2006/relationships/image" Target="../media/image-1-28.png"/><Relationship Id="rId29" Type="http://schemas.openxmlformats.org/officeDocument/2006/relationships/image" Target="../media/image-1-29.png"/><Relationship Id="rId30" Type="http://schemas.openxmlformats.org/officeDocument/2006/relationships/image" Target="../media/image-1-30.png"/><Relationship Id="rId31" Type="http://schemas.openxmlformats.org/officeDocument/2006/relationships/image" Target="../media/image-1-31.png"/><Relationship Id="rId32" Type="http://schemas.openxmlformats.org/officeDocument/2006/relationships/image" Target="../media/image-1-32.png"/><Relationship Id="rId33" Type="http://schemas.openxmlformats.org/officeDocument/2006/relationships/image" Target="../media/image-1-33.png"/><Relationship Id="rId34" Type="http://schemas.openxmlformats.org/officeDocument/2006/relationships/image" Target="../media/image-1-34.png"/><Relationship Id="rId35" Type="http://schemas.openxmlformats.org/officeDocument/2006/relationships/slideLayout" Target="../slideLayouts/slideLayout2.xml"/><Relationship Id="rId36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144577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E-commerce Insights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396835" y="602337"/>
            <a:ext cx="56804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E-Commerce Customer Behavior Analysis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396835" y="112668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By: Muhammad Omar | Batch: 2504 | Instructor: Tanji Evan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43565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Date: July 30, 2025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787128"/>
            <a:ext cx="463212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Impact of Discounts on Purchase Behavior</a:t>
            </a:r>
            <a:endParaRPr lang="en-US" sz="17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2368153"/>
            <a:ext cx="6780014" cy="429529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61171" y="2353985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7461171" y="2679978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who utilized discounts purchased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nearly the same number of items (~5)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as those who did not. This suggests that discounts alone are not significantly increasing purchase volume.</a:t>
            </a:r>
            <a:endParaRPr lang="en-US" sz="850" dirty="0"/>
          </a:p>
        </p:txBody>
      </p:sp>
      <p:sp>
        <p:nvSpPr>
          <p:cNvPr id="10" name="Text 7"/>
          <p:cNvSpPr/>
          <p:nvPr/>
        </p:nvSpPr>
        <p:spPr>
          <a:xfrm>
            <a:off x="7461171" y="3156228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7461171" y="3482221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Shift focus from aggressive discounting to enhancing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relevance, quality, and branding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drive higher order quantities.</a:t>
            </a:r>
            <a:endParaRPr lang="en-US" sz="850" dirty="0"/>
          </a:p>
        </p:txBody>
      </p:sp>
      <p:sp>
        <p:nvSpPr>
          <p:cNvPr id="12" name="Shape 9"/>
          <p:cNvSpPr/>
          <p:nvPr/>
        </p:nvSpPr>
        <p:spPr>
          <a:xfrm>
            <a:off x="396835" y="6975174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396835" y="7166967"/>
            <a:ext cx="446817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Device Type Share: A Balanced Approach</a:t>
            </a:r>
            <a:endParaRPr lang="en-US" sz="1750" dirty="0"/>
          </a:p>
        </p:txBody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7747992"/>
            <a:ext cx="6780014" cy="6225064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7461171" y="7733824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16" name="Text 12"/>
          <p:cNvSpPr/>
          <p:nvPr/>
        </p:nvSpPr>
        <p:spPr>
          <a:xfrm>
            <a:off x="7461171" y="8059817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Purchases are almost evenly distributed across mobile (33.7%), desktop (33.5%), and tablet (32.8%). This indicates a versatile customer base.</a:t>
            </a:r>
            <a:endParaRPr lang="en-US" sz="850" dirty="0"/>
          </a:p>
        </p:txBody>
      </p:sp>
      <p:sp>
        <p:nvSpPr>
          <p:cNvPr id="17" name="Text 13"/>
          <p:cNvSpPr/>
          <p:nvPr/>
        </p:nvSpPr>
        <p:spPr>
          <a:xfrm>
            <a:off x="7461171" y="8536067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18" name="Text 14"/>
          <p:cNvSpPr/>
          <p:nvPr/>
        </p:nvSpPr>
        <p:spPr>
          <a:xfrm>
            <a:off x="7461171" y="8862060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equally optimized experiences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across all platforms (responsive web design, dedicated apps) to cater to this balanced distribution and ensure seamless shopping.</a:t>
            </a:r>
            <a:endParaRPr lang="en-US" sz="850" dirty="0"/>
          </a:p>
        </p:txBody>
      </p:sp>
      <p:sp>
        <p:nvSpPr>
          <p:cNvPr id="19" name="Shape 15"/>
          <p:cNvSpPr/>
          <p:nvPr/>
        </p:nvSpPr>
        <p:spPr>
          <a:xfrm>
            <a:off x="396835" y="14284778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20" name="Text 16"/>
          <p:cNvSpPr/>
          <p:nvPr/>
        </p:nvSpPr>
        <p:spPr>
          <a:xfrm>
            <a:off x="396835" y="14476571"/>
            <a:ext cx="482465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Subscription Status Distribution &amp; Targeting</a:t>
            </a:r>
            <a:endParaRPr lang="en-US" sz="1750" dirty="0"/>
          </a:p>
        </p:txBody>
      </p:sp>
      <p:pic>
        <p:nvPicPr>
          <p:cNvPr id="2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15057596"/>
            <a:ext cx="6780014" cy="5801201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7461171" y="15043428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23" name="Text 18"/>
          <p:cNvSpPr/>
          <p:nvPr/>
        </p:nvSpPr>
        <p:spPr>
          <a:xfrm>
            <a:off x="7461171" y="15369421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are nearly evenly distributed across 'Premium', 'Free', and 'Trial' segments (~33% each).</a:t>
            </a:r>
            <a:endParaRPr lang="en-US" sz="850" dirty="0"/>
          </a:p>
        </p:txBody>
      </p:sp>
      <p:sp>
        <p:nvSpPr>
          <p:cNvPr id="24" name="Text 19"/>
          <p:cNvSpPr/>
          <p:nvPr/>
        </p:nvSpPr>
        <p:spPr>
          <a:xfrm>
            <a:off x="7461171" y="15664220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25" name="Text 20"/>
          <p:cNvSpPr/>
          <p:nvPr/>
        </p:nvSpPr>
        <p:spPr>
          <a:xfrm>
            <a:off x="7461171" y="15990213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customized marketing strategies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each segment to maximize engagement and conversion. For example, encourage Trial users to upgrade to Premium with exclusive offers.</a:t>
            </a:r>
            <a:endParaRPr lang="en-US" sz="850" dirty="0"/>
          </a:p>
        </p:txBody>
      </p:sp>
      <p:sp>
        <p:nvSpPr>
          <p:cNvPr id="26" name="Shape 21"/>
          <p:cNvSpPr/>
          <p:nvPr/>
        </p:nvSpPr>
        <p:spPr>
          <a:xfrm>
            <a:off x="396835" y="21170520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27" name="Text 22"/>
          <p:cNvSpPr/>
          <p:nvPr/>
        </p:nvSpPr>
        <p:spPr>
          <a:xfrm>
            <a:off x="396835" y="21362313"/>
            <a:ext cx="520565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Average Purchase Amount by Product Category</a:t>
            </a:r>
            <a:endParaRPr lang="en-US" sz="1750" dirty="0"/>
          </a:p>
        </p:txBody>
      </p:sp>
      <p:pic>
        <p:nvPicPr>
          <p:cNvPr id="2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35" y="21943338"/>
            <a:ext cx="6780014" cy="4573310"/>
          </a:xfrm>
          <a:prstGeom prst="rect">
            <a:avLst/>
          </a:prstGeom>
        </p:spPr>
      </p:pic>
      <p:sp>
        <p:nvSpPr>
          <p:cNvPr id="29" name="Text 23"/>
          <p:cNvSpPr/>
          <p:nvPr/>
        </p:nvSpPr>
        <p:spPr>
          <a:xfrm>
            <a:off x="7461171" y="21929169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30" name="Text 24"/>
          <p:cNvSpPr/>
          <p:nvPr/>
        </p:nvSpPr>
        <p:spPr>
          <a:xfrm>
            <a:off x="7461171" y="22255163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spending is consistent across categories ($490–$520), with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Books having the highest average ($520)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This suggests a tendency for bulk or higher-value orders in this category.</a:t>
            </a:r>
            <a:endParaRPr lang="en-US" sz="850" dirty="0"/>
          </a:p>
        </p:txBody>
      </p:sp>
      <p:sp>
        <p:nvSpPr>
          <p:cNvPr id="31" name="Text 25"/>
          <p:cNvSpPr/>
          <p:nvPr/>
        </p:nvSpPr>
        <p:spPr>
          <a:xfrm>
            <a:off x="7461171" y="22731413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32" name="Text 26"/>
          <p:cNvSpPr/>
          <p:nvPr/>
        </p:nvSpPr>
        <p:spPr>
          <a:xfrm>
            <a:off x="7461171" y="23057406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targeted promotions or bundles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the Books category to leverage this purchasing behavior. Consider cross-selling related items or premium editions.</a:t>
            </a:r>
            <a:endParaRPr lang="en-US" sz="850" dirty="0"/>
          </a:p>
        </p:txBody>
      </p:sp>
      <p:sp>
        <p:nvSpPr>
          <p:cNvPr id="33" name="Shape 27"/>
          <p:cNvSpPr/>
          <p:nvPr/>
        </p:nvSpPr>
        <p:spPr>
          <a:xfrm>
            <a:off x="396835" y="26828370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34" name="Text 28"/>
          <p:cNvSpPr/>
          <p:nvPr/>
        </p:nvSpPr>
        <p:spPr>
          <a:xfrm>
            <a:off x="396835" y="27020163"/>
            <a:ext cx="409146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Top Product Categories by Purchases</a:t>
            </a:r>
            <a:endParaRPr lang="en-US" sz="1750" dirty="0"/>
          </a:p>
        </p:txBody>
      </p:sp>
      <p:pic>
        <p:nvPicPr>
          <p:cNvPr id="3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835" y="27601188"/>
            <a:ext cx="6780014" cy="4376142"/>
          </a:xfrm>
          <a:prstGeom prst="rect">
            <a:avLst/>
          </a:prstGeom>
        </p:spPr>
      </p:pic>
      <p:sp>
        <p:nvSpPr>
          <p:cNvPr id="36" name="Text 29"/>
          <p:cNvSpPr/>
          <p:nvPr/>
        </p:nvSpPr>
        <p:spPr>
          <a:xfrm>
            <a:off x="7461171" y="27587019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37" name="Text 30"/>
          <p:cNvSpPr/>
          <p:nvPr/>
        </p:nvSpPr>
        <p:spPr>
          <a:xfrm>
            <a:off x="7461171" y="27913013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top 3 selling categories —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Electronics, Clothing, and Toys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dominate overall sales, indicating strong consumer demand.</a:t>
            </a:r>
            <a:endParaRPr lang="en-US" sz="850" dirty="0"/>
          </a:p>
        </p:txBody>
      </p:sp>
      <p:sp>
        <p:nvSpPr>
          <p:cNvPr id="38" name="Text 31"/>
          <p:cNvSpPr/>
          <p:nvPr/>
        </p:nvSpPr>
        <p:spPr>
          <a:xfrm>
            <a:off x="7461171" y="28207811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39" name="Text 32"/>
          <p:cNvSpPr/>
          <p:nvPr/>
        </p:nvSpPr>
        <p:spPr>
          <a:xfrm>
            <a:off x="7461171" y="28533804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Prioritize these categories for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stock management, promotional efforts, and demand forecasting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capitalize on their high performance.</a:t>
            </a:r>
            <a:endParaRPr lang="en-US" sz="850" dirty="0"/>
          </a:p>
        </p:txBody>
      </p:sp>
      <p:sp>
        <p:nvSpPr>
          <p:cNvPr id="40" name="Shape 33"/>
          <p:cNvSpPr/>
          <p:nvPr/>
        </p:nvSpPr>
        <p:spPr>
          <a:xfrm>
            <a:off x="396835" y="32289051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41" name="Text 34"/>
          <p:cNvSpPr/>
          <p:nvPr/>
        </p:nvSpPr>
        <p:spPr>
          <a:xfrm>
            <a:off x="396835" y="32480845"/>
            <a:ext cx="473392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Age Distribution &amp; Marketing Opportunities</a:t>
            </a:r>
            <a:endParaRPr lang="en-US" sz="1750" dirty="0"/>
          </a:p>
        </p:txBody>
      </p:sp>
      <p:pic>
        <p:nvPicPr>
          <p:cNvPr id="42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835" y="33061870"/>
            <a:ext cx="6780014" cy="6262688"/>
          </a:xfrm>
          <a:prstGeom prst="rect">
            <a:avLst/>
          </a:prstGeom>
        </p:spPr>
      </p:pic>
      <p:sp>
        <p:nvSpPr>
          <p:cNvPr id="43" name="Text 35"/>
          <p:cNvSpPr/>
          <p:nvPr/>
        </p:nvSpPr>
        <p:spPr>
          <a:xfrm>
            <a:off x="7461171" y="33047702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44" name="Text 36"/>
          <p:cNvSpPr/>
          <p:nvPr/>
        </p:nvSpPr>
        <p:spPr>
          <a:xfrm>
            <a:off x="7461171" y="33373695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mode (36.7%) is the highest in age distribution, followed by the median (31.7%) and minimum (31.6%). This indicates a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concentration of buyers within a specific age range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850" dirty="0"/>
          </a:p>
        </p:txBody>
      </p:sp>
      <p:sp>
        <p:nvSpPr>
          <p:cNvPr id="45" name="Text 37"/>
          <p:cNvSpPr/>
          <p:nvPr/>
        </p:nvSpPr>
        <p:spPr>
          <a:xfrm>
            <a:off x="7461171" y="33849945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46" name="Text 38"/>
          <p:cNvSpPr/>
          <p:nvPr/>
        </p:nvSpPr>
        <p:spPr>
          <a:xfrm>
            <a:off x="7461171" y="34175938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these insights to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 age-specific marketing campaigns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tailor content to resonate with the most active customer demographic.</a:t>
            </a:r>
            <a:endParaRPr lang="en-US" sz="850" dirty="0"/>
          </a:p>
        </p:txBody>
      </p:sp>
      <p:sp>
        <p:nvSpPr>
          <p:cNvPr id="47" name="Shape 39"/>
          <p:cNvSpPr/>
          <p:nvPr/>
        </p:nvSpPr>
        <p:spPr>
          <a:xfrm>
            <a:off x="396835" y="39636278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48" name="Text 40"/>
          <p:cNvSpPr/>
          <p:nvPr/>
        </p:nvSpPr>
        <p:spPr>
          <a:xfrm>
            <a:off x="396835" y="39828073"/>
            <a:ext cx="561415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Time Spent vs. Items Purchased: Unveiling Nuances</a:t>
            </a:r>
            <a:endParaRPr lang="en-US" sz="1750" dirty="0"/>
          </a:p>
        </p:txBody>
      </p:sp>
      <p:pic>
        <p:nvPicPr>
          <p:cNvPr id="49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835" y="40409098"/>
            <a:ext cx="6780014" cy="1880354"/>
          </a:xfrm>
          <a:prstGeom prst="rect">
            <a:avLst/>
          </a:prstGeom>
        </p:spPr>
      </p:pic>
      <p:sp>
        <p:nvSpPr>
          <p:cNvPr id="50" name="Text 41"/>
          <p:cNvSpPr/>
          <p:nvPr/>
        </p:nvSpPr>
        <p:spPr>
          <a:xfrm>
            <a:off x="7461171" y="40394930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51" name="Text 42"/>
          <p:cNvSpPr/>
          <p:nvPr/>
        </p:nvSpPr>
        <p:spPr>
          <a:xfrm>
            <a:off x="7461171" y="40720923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Moderate time spent on the website (around 35–40 minutes) correlates with the highest number of items purchased. However, there's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strong linear correlation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suggesting other factors influence purchase decisions more directly.</a:t>
            </a:r>
            <a:endParaRPr lang="en-US" sz="850" dirty="0"/>
          </a:p>
        </p:txBody>
      </p:sp>
      <p:sp>
        <p:nvSpPr>
          <p:cNvPr id="52" name="Text 43"/>
          <p:cNvSpPr/>
          <p:nvPr/>
        </p:nvSpPr>
        <p:spPr>
          <a:xfrm>
            <a:off x="7461171" y="41197173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53" name="Text 44"/>
          <p:cNvSpPr/>
          <p:nvPr/>
        </p:nvSpPr>
        <p:spPr>
          <a:xfrm>
            <a:off x="7461171" y="41523166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Investigate these "other factors" through user surveys or A/B testing to understand what truly drives purchase volume beyond browsing time.</a:t>
            </a:r>
            <a:endParaRPr lang="en-US" sz="850" dirty="0"/>
          </a:p>
        </p:txBody>
      </p:sp>
      <p:sp>
        <p:nvSpPr>
          <p:cNvPr id="54" name="Shape 45"/>
          <p:cNvSpPr/>
          <p:nvPr/>
        </p:nvSpPr>
        <p:spPr>
          <a:xfrm>
            <a:off x="396835" y="42601173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55" name="Text 46"/>
          <p:cNvSpPr/>
          <p:nvPr/>
        </p:nvSpPr>
        <p:spPr>
          <a:xfrm>
            <a:off x="396835" y="42792968"/>
            <a:ext cx="328052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Location &amp; Spending Behavior</a:t>
            </a:r>
            <a:endParaRPr lang="en-US" sz="1750" dirty="0"/>
          </a:p>
        </p:txBody>
      </p:sp>
      <p:pic>
        <p:nvPicPr>
          <p:cNvPr id="56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835" y="43373992"/>
            <a:ext cx="6355080" cy="3794760"/>
          </a:xfrm>
          <a:prstGeom prst="rect">
            <a:avLst/>
          </a:prstGeom>
        </p:spPr>
      </p:pic>
      <p:pic>
        <p:nvPicPr>
          <p:cNvPr id="57" name="Image 8" descr="preencoded.png">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6835" y="47296268"/>
            <a:ext cx="6172200" cy="3276600"/>
          </a:xfrm>
          <a:prstGeom prst="rect">
            <a:avLst/>
          </a:prstGeom>
        </p:spPr>
      </p:pic>
      <p:sp>
        <p:nvSpPr>
          <p:cNvPr id="58" name="Text 47"/>
          <p:cNvSpPr/>
          <p:nvPr/>
        </p:nvSpPr>
        <p:spPr>
          <a:xfrm>
            <a:off x="7461171" y="43359824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59" name="Text 48"/>
          <p:cNvSpPr/>
          <p:nvPr/>
        </p:nvSpPr>
        <p:spPr>
          <a:xfrm>
            <a:off x="7461171" y="43685817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Khulna and Barisal show the highest average purchase amounts ($514)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Surprisingly, Dhaka, a major urban center, exhibits lower average purchases ($502), potentially due to price sensitivity or a broader competitive landscape.</a:t>
            </a:r>
            <a:endParaRPr lang="en-US" sz="850" dirty="0"/>
          </a:p>
        </p:txBody>
      </p:sp>
      <p:sp>
        <p:nvSpPr>
          <p:cNvPr id="60" name="Text 49"/>
          <p:cNvSpPr/>
          <p:nvPr/>
        </p:nvSpPr>
        <p:spPr>
          <a:xfrm>
            <a:off x="7461171" y="44162067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61" name="Text 50"/>
          <p:cNvSpPr/>
          <p:nvPr/>
        </p:nvSpPr>
        <p:spPr>
          <a:xfrm>
            <a:off x="7461171" y="44488060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marketing and upselling strategies in Khulna and Barisal. For Dhaka, consider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bundle discounts or free delivery thresholds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increase average cart size and combat price sensitivity.</a:t>
            </a:r>
            <a:endParaRPr lang="en-US" sz="850" dirty="0"/>
          </a:p>
        </p:txBody>
      </p:sp>
      <p:sp>
        <p:nvSpPr>
          <p:cNvPr id="62" name="Shape 51"/>
          <p:cNvSpPr/>
          <p:nvPr/>
        </p:nvSpPr>
        <p:spPr>
          <a:xfrm>
            <a:off x="396835" y="50884589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63" name="Text 52"/>
          <p:cNvSpPr/>
          <p:nvPr/>
        </p:nvSpPr>
        <p:spPr>
          <a:xfrm>
            <a:off x="396835" y="51076384"/>
            <a:ext cx="585989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Return Customers by Payment Method &amp; Satisfaction</a:t>
            </a:r>
            <a:endParaRPr lang="en-US" sz="1750" dirty="0"/>
          </a:p>
        </p:txBody>
      </p:sp>
      <p:pic>
        <p:nvPicPr>
          <p:cNvPr id="64" name="Image 9" descr="preencoded.png">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6835" y="51657409"/>
            <a:ext cx="6682740" cy="3939540"/>
          </a:xfrm>
          <a:prstGeom prst="rect">
            <a:avLst/>
          </a:prstGeom>
        </p:spPr>
      </p:pic>
      <p:pic>
        <p:nvPicPr>
          <p:cNvPr id="65" name="Image 10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6835" y="55724465"/>
            <a:ext cx="6111240" cy="3307080"/>
          </a:xfrm>
          <a:prstGeom prst="rect">
            <a:avLst/>
          </a:prstGeom>
        </p:spPr>
      </p:pic>
      <p:sp>
        <p:nvSpPr>
          <p:cNvPr id="66" name="Text 53"/>
          <p:cNvSpPr/>
          <p:nvPr/>
        </p:nvSpPr>
        <p:spPr>
          <a:xfrm>
            <a:off x="7461171" y="51643240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67" name="Text 54"/>
          <p:cNvSpPr/>
          <p:nvPr/>
        </p:nvSpPr>
        <p:spPr>
          <a:xfrm>
            <a:off x="7461171" y="51969233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Card users have the highest return rate (51.23%) but the lowest average review scores. Conversely, Cash on Delivery (COD) has the lowest return rate but the highest review score (3.02), indicating higher satisfaction but less loyalty.</a:t>
            </a:r>
            <a:endParaRPr lang="en-US" sz="850" dirty="0"/>
          </a:p>
        </p:txBody>
      </p:sp>
      <p:sp>
        <p:nvSpPr>
          <p:cNvPr id="68" name="Text 55"/>
          <p:cNvSpPr/>
          <p:nvPr/>
        </p:nvSpPr>
        <p:spPr>
          <a:xfrm>
            <a:off x="7461171" y="52445483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69" name="Text 56"/>
          <p:cNvSpPr/>
          <p:nvPr/>
        </p:nvSpPr>
        <p:spPr>
          <a:xfrm>
            <a:off x="7461171" y="52771477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Investigate friction points for credit card users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(e.g., UX during checkout, trust issues). Promote COD with loyalty incentives to convert high satisfaction into repeat business.</a:t>
            </a:r>
            <a:endParaRPr lang="en-US" sz="850" dirty="0"/>
          </a:p>
        </p:txBody>
      </p:sp>
      <p:sp>
        <p:nvSpPr>
          <p:cNvPr id="70" name="Shape 57"/>
          <p:cNvSpPr/>
          <p:nvPr/>
        </p:nvSpPr>
        <p:spPr>
          <a:xfrm>
            <a:off x="396835" y="59343265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71" name="Text 58"/>
          <p:cNvSpPr/>
          <p:nvPr/>
        </p:nvSpPr>
        <p:spPr>
          <a:xfrm>
            <a:off x="396835" y="59535060"/>
            <a:ext cx="350567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Key Drivers for Repeat Business</a:t>
            </a:r>
            <a:endParaRPr lang="en-US" sz="1750" dirty="0"/>
          </a:p>
        </p:txBody>
      </p:sp>
      <p:pic>
        <p:nvPicPr>
          <p:cNvPr id="72" name="Image 11" descr="preencoded.png">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6835" y="60116085"/>
            <a:ext cx="6780014" cy="4137541"/>
          </a:xfrm>
          <a:prstGeom prst="rect">
            <a:avLst/>
          </a:prstGeom>
        </p:spPr>
      </p:pic>
      <p:sp>
        <p:nvSpPr>
          <p:cNvPr id="73" name="Text 59"/>
          <p:cNvSpPr/>
          <p:nvPr/>
        </p:nvSpPr>
        <p:spPr>
          <a:xfrm>
            <a:off x="7461171" y="60101917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74" name="Text 60"/>
          <p:cNvSpPr/>
          <p:nvPr/>
        </p:nvSpPr>
        <p:spPr>
          <a:xfrm>
            <a:off x="7461171" y="60427910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Purchase amount is the most influential factor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return customers, followed by delivery time. Discounts, reviews, and the number of items purchased have minimal impact on repeat behavior.</a:t>
            </a:r>
            <a:endParaRPr lang="en-US" sz="850" dirty="0"/>
          </a:p>
        </p:txBody>
      </p:sp>
      <p:sp>
        <p:nvSpPr>
          <p:cNvPr id="75" name="Text 61"/>
          <p:cNvSpPr/>
          <p:nvPr/>
        </p:nvSpPr>
        <p:spPr>
          <a:xfrm>
            <a:off x="7461171" y="60904160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76" name="Text 62"/>
          <p:cNvSpPr/>
          <p:nvPr/>
        </p:nvSpPr>
        <p:spPr>
          <a:xfrm>
            <a:off x="7461171" y="61230153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Address the disparity between return rates and satisfaction. Conduct surveys to identify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post-purchase pain points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(e.g., shipping delays, product quality mismatches) that could be affecting loyalty.</a:t>
            </a:r>
            <a:endParaRPr lang="en-US" sz="850" dirty="0"/>
          </a:p>
        </p:txBody>
      </p:sp>
      <p:sp>
        <p:nvSpPr>
          <p:cNvPr id="77" name="Shape 63"/>
          <p:cNvSpPr/>
          <p:nvPr/>
        </p:nvSpPr>
        <p:spPr>
          <a:xfrm>
            <a:off x="396835" y="64565346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78" name="Text 64"/>
          <p:cNvSpPr/>
          <p:nvPr/>
        </p:nvSpPr>
        <p:spPr>
          <a:xfrm>
            <a:off x="396835" y="64757141"/>
            <a:ext cx="502931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Customer Satisfaction vs. Quantity Purchased</a:t>
            </a:r>
            <a:endParaRPr lang="en-US" sz="1750" dirty="0"/>
          </a:p>
        </p:txBody>
      </p:sp>
      <p:pic>
        <p:nvPicPr>
          <p:cNvPr id="79" name="Image 12" descr="preencoded.png">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96835" y="65338166"/>
            <a:ext cx="6780014" cy="4560213"/>
          </a:xfrm>
          <a:prstGeom prst="rect">
            <a:avLst/>
          </a:prstGeom>
        </p:spPr>
      </p:pic>
      <p:sp>
        <p:nvSpPr>
          <p:cNvPr id="80" name="Text 65"/>
          <p:cNvSpPr/>
          <p:nvPr/>
        </p:nvSpPr>
        <p:spPr>
          <a:xfrm>
            <a:off x="7461171" y="65323998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81" name="Text 66"/>
          <p:cNvSpPr/>
          <p:nvPr/>
        </p:nvSpPr>
        <p:spPr>
          <a:xfrm>
            <a:off x="7461171" y="65649991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Surprisingly, customers with a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medium satisfaction level purchase slightly more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than those with high or low satisfaction. This suggests that satisfaction alone does not strictly dictate purchase volume.</a:t>
            </a:r>
            <a:endParaRPr lang="en-US" sz="850" dirty="0"/>
          </a:p>
        </p:txBody>
      </p:sp>
      <p:sp>
        <p:nvSpPr>
          <p:cNvPr id="82" name="Text 67"/>
          <p:cNvSpPr/>
          <p:nvPr/>
        </p:nvSpPr>
        <p:spPr>
          <a:xfrm>
            <a:off x="7461171" y="66126241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83" name="Text 68"/>
          <p:cNvSpPr/>
          <p:nvPr/>
        </p:nvSpPr>
        <p:spPr>
          <a:xfrm>
            <a:off x="7461171" y="66452234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research is needed to understand the motivations behind medium-satisfaction buyers and how to convert them into highly satisfied, loyal customers.</a:t>
            </a:r>
            <a:endParaRPr lang="en-US" sz="850" dirty="0"/>
          </a:p>
        </p:txBody>
      </p:sp>
      <p:sp>
        <p:nvSpPr>
          <p:cNvPr id="84" name="Shape 69"/>
          <p:cNvSpPr/>
          <p:nvPr/>
        </p:nvSpPr>
        <p:spPr>
          <a:xfrm>
            <a:off x="396835" y="70210100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85" name="Text 70"/>
          <p:cNvSpPr/>
          <p:nvPr/>
        </p:nvSpPr>
        <p:spPr>
          <a:xfrm>
            <a:off x="396835" y="70401894"/>
            <a:ext cx="460450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Satisfied Return Customers: A Critical Gap</a:t>
            </a:r>
            <a:endParaRPr lang="en-US" sz="1750" dirty="0"/>
          </a:p>
        </p:txBody>
      </p:sp>
      <p:pic>
        <p:nvPicPr>
          <p:cNvPr id="86" name="Image 13" descr="preencoded.png">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96835" y="70982919"/>
            <a:ext cx="6780014" cy="5426750"/>
          </a:xfrm>
          <a:prstGeom prst="rect">
            <a:avLst/>
          </a:prstGeom>
        </p:spPr>
      </p:pic>
      <p:sp>
        <p:nvSpPr>
          <p:cNvPr id="87" name="Text 71"/>
          <p:cNvSpPr/>
          <p:nvPr/>
        </p:nvSpPr>
        <p:spPr>
          <a:xfrm>
            <a:off x="7461171" y="70968751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Insight:</a:t>
            </a:r>
            <a:endParaRPr lang="en-US" sz="1300" dirty="0"/>
          </a:p>
        </p:txBody>
      </p:sp>
      <p:sp>
        <p:nvSpPr>
          <p:cNvPr id="88" name="Text 72"/>
          <p:cNvSpPr/>
          <p:nvPr/>
        </p:nvSpPr>
        <p:spPr>
          <a:xfrm>
            <a:off x="7461171" y="71294744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Only ~20.1% of return customers report being satisfied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This indicates a significant gap between customer retention and actual satisfaction, suggesting unmet expectations post-purchase.</a:t>
            </a:r>
            <a:endParaRPr lang="en-US" sz="850" dirty="0"/>
          </a:p>
        </p:txBody>
      </p:sp>
      <p:sp>
        <p:nvSpPr>
          <p:cNvPr id="89" name="Text 73"/>
          <p:cNvSpPr/>
          <p:nvPr/>
        </p:nvSpPr>
        <p:spPr>
          <a:xfrm>
            <a:off x="7461171" y="71770994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Suggestion:</a:t>
            </a:r>
            <a:endParaRPr lang="en-US" sz="1300" dirty="0"/>
          </a:p>
        </p:txBody>
      </p:sp>
      <p:sp>
        <p:nvSpPr>
          <p:cNvPr id="90" name="Text 74"/>
          <p:cNvSpPr/>
          <p:nvPr/>
        </p:nvSpPr>
        <p:spPr>
          <a:xfrm>
            <a:off x="7461171" y="72096987"/>
            <a:ext cx="6780014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robust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post-purchase feedback mechanisms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proactive customer support to identify and address issues, improving overall satisfaction among returning patrons.</a:t>
            </a:r>
            <a:endParaRPr lang="en-US" sz="850" dirty="0"/>
          </a:p>
        </p:txBody>
      </p:sp>
      <p:sp>
        <p:nvSpPr>
          <p:cNvPr id="91" name="Shape 75"/>
          <p:cNvSpPr/>
          <p:nvPr/>
        </p:nvSpPr>
        <p:spPr>
          <a:xfrm>
            <a:off x="396835" y="76721390"/>
            <a:ext cx="13836729" cy="21788"/>
          </a:xfrm>
          <a:prstGeom prst="rect">
            <a:avLst/>
          </a:prstGeom>
          <a:solidFill>
            <a:srgbClr val="2C2926">
              <a:alpha val="50000"/>
            </a:srgbClr>
          </a:solidFill>
          <a:ln/>
        </p:spPr>
      </p:sp>
      <p:sp>
        <p:nvSpPr>
          <p:cNvPr id="92" name="Text 76"/>
          <p:cNvSpPr/>
          <p:nvPr/>
        </p:nvSpPr>
        <p:spPr>
          <a:xfrm>
            <a:off x="396835" y="76913184"/>
            <a:ext cx="524220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Key Recommendations for E-Commerce Growth</a:t>
            </a:r>
            <a:endParaRPr lang="en-US" sz="1750" dirty="0"/>
          </a:p>
        </p:txBody>
      </p:sp>
      <p:sp>
        <p:nvSpPr>
          <p:cNvPr id="93" name="Shape 77"/>
          <p:cNvSpPr/>
          <p:nvPr/>
        </p:nvSpPr>
        <p:spPr>
          <a:xfrm>
            <a:off x="396835" y="77536715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94" name="Image 14" descr="preencoded.png">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96835" y="77521475"/>
            <a:ext cx="6861691" cy="60960"/>
          </a:xfrm>
          <a:prstGeom prst="rect">
            <a:avLst/>
          </a:prstGeom>
        </p:spPr>
      </p:pic>
      <p:pic>
        <p:nvPicPr>
          <p:cNvPr id="95" name="Image 15" descr="preencoded.png">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657540" y="77366693"/>
            <a:ext cx="340162" cy="340162"/>
          </a:xfrm>
          <a:prstGeom prst="rect">
            <a:avLst/>
          </a:prstGeom>
        </p:spPr>
      </p:pic>
      <p:sp>
        <p:nvSpPr>
          <p:cNvPr id="96" name="Text 78"/>
          <p:cNvSpPr/>
          <p:nvPr/>
        </p:nvSpPr>
        <p:spPr>
          <a:xfrm>
            <a:off x="3759577" y="77451704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1</a:t>
            </a:r>
            <a:endParaRPr lang="en-US" sz="1050" dirty="0"/>
          </a:p>
        </p:txBody>
      </p:sp>
      <p:sp>
        <p:nvSpPr>
          <p:cNvPr id="97" name="Text 79"/>
          <p:cNvSpPr/>
          <p:nvPr/>
        </p:nvSpPr>
        <p:spPr>
          <a:xfrm>
            <a:off x="525423" y="77820203"/>
            <a:ext cx="2539603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Optimize Local Marketing &amp; Upselling</a:t>
            </a:r>
            <a:endParaRPr lang="en-US" sz="1100" dirty="0"/>
          </a:p>
        </p:txBody>
      </p:sp>
      <p:sp>
        <p:nvSpPr>
          <p:cNvPr id="98" name="Text 80"/>
          <p:cNvSpPr/>
          <p:nvPr/>
        </p:nvSpPr>
        <p:spPr>
          <a:xfrm>
            <a:off x="525423" y="78065352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strategies in Khulna and Barisal to leverage high purchase values. Implement bundle discounts or free delivery thresholds to increase average cart size.</a:t>
            </a:r>
            <a:endParaRPr lang="en-US" sz="850" dirty="0"/>
          </a:p>
        </p:txBody>
      </p:sp>
      <p:sp>
        <p:nvSpPr>
          <p:cNvPr id="99" name="Shape 81"/>
          <p:cNvSpPr/>
          <p:nvPr/>
        </p:nvSpPr>
        <p:spPr>
          <a:xfrm>
            <a:off x="7371874" y="77536715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00" name="Image 16" descr="preencoded.png">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371874" y="77521475"/>
            <a:ext cx="6861691" cy="60960"/>
          </a:xfrm>
          <a:prstGeom prst="rect">
            <a:avLst/>
          </a:prstGeom>
        </p:spPr>
      </p:pic>
      <p:pic>
        <p:nvPicPr>
          <p:cNvPr id="101" name="Image 17" descr="preencoded.png">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632579" y="77366693"/>
            <a:ext cx="340162" cy="340162"/>
          </a:xfrm>
          <a:prstGeom prst="rect">
            <a:avLst/>
          </a:prstGeom>
        </p:spPr>
      </p:pic>
      <p:sp>
        <p:nvSpPr>
          <p:cNvPr id="102" name="Text 82"/>
          <p:cNvSpPr/>
          <p:nvPr/>
        </p:nvSpPr>
        <p:spPr>
          <a:xfrm>
            <a:off x="10734615" y="77451704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2</a:t>
            </a:r>
            <a:endParaRPr lang="en-US" sz="1050" dirty="0"/>
          </a:p>
        </p:txBody>
      </p:sp>
      <p:sp>
        <p:nvSpPr>
          <p:cNvPr id="103" name="Text 83"/>
          <p:cNvSpPr/>
          <p:nvPr/>
        </p:nvSpPr>
        <p:spPr>
          <a:xfrm>
            <a:off x="7500461" y="77820203"/>
            <a:ext cx="241708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Enhance Post-Purchase Experience</a:t>
            </a:r>
            <a:endParaRPr lang="en-US" sz="1100" dirty="0"/>
          </a:p>
        </p:txBody>
      </p:sp>
      <p:sp>
        <p:nvSpPr>
          <p:cNvPr id="104" name="Text 84"/>
          <p:cNvSpPr/>
          <p:nvPr/>
        </p:nvSpPr>
        <p:spPr>
          <a:xfrm>
            <a:off x="7500461" y="78065352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Bridge the gap between return rates and satisfaction. Survey return customers to understand and address pain points like shipping delays or product quality mismatches.</a:t>
            </a:r>
            <a:endParaRPr lang="en-US" sz="850" dirty="0"/>
          </a:p>
        </p:txBody>
      </p:sp>
      <p:sp>
        <p:nvSpPr>
          <p:cNvPr id="105" name="Shape 85"/>
          <p:cNvSpPr/>
          <p:nvPr/>
        </p:nvSpPr>
        <p:spPr>
          <a:xfrm>
            <a:off x="396835" y="78840211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06" name="Image 18" descr="preencoded.png">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96835" y="78824971"/>
            <a:ext cx="6861691" cy="60960"/>
          </a:xfrm>
          <a:prstGeom prst="rect">
            <a:avLst/>
          </a:prstGeom>
        </p:spPr>
      </p:pic>
      <p:pic>
        <p:nvPicPr>
          <p:cNvPr id="107" name="Image 19" descr="preencoded.png">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657540" y="78670190"/>
            <a:ext cx="340162" cy="340162"/>
          </a:xfrm>
          <a:prstGeom prst="rect">
            <a:avLst/>
          </a:prstGeom>
        </p:spPr>
      </p:pic>
      <p:sp>
        <p:nvSpPr>
          <p:cNvPr id="108" name="Text 86"/>
          <p:cNvSpPr/>
          <p:nvPr/>
        </p:nvSpPr>
        <p:spPr>
          <a:xfrm>
            <a:off x="3759577" y="78755200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3</a:t>
            </a:r>
            <a:endParaRPr lang="en-US" sz="1050" dirty="0"/>
          </a:p>
        </p:txBody>
      </p:sp>
      <p:sp>
        <p:nvSpPr>
          <p:cNvPr id="109" name="Text 87"/>
          <p:cNvSpPr/>
          <p:nvPr/>
        </p:nvSpPr>
        <p:spPr>
          <a:xfrm>
            <a:off x="525423" y="79123699"/>
            <a:ext cx="255531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Refine Payment Experience &amp; Loyalty</a:t>
            </a:r>
            <a:endParaRPr lang="en-US" sz="1100" dirty="0"/>
          </a:p>
        </p:txBody>
      </p:sp>
      <p:sp>
        <p:nvSpPr>
          <p:cNvPr id="110" name="Text 88"/>
          <p:cNvSpPr/>
          <p:nvPr/>
        </p:nvSpPr>
        <p:spPr>
          <a:xfrm>
            <a:off x="525423" y="79368848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Investigate credit card user pain points (UX, trust). Promote Cash on Delivery with loyalty incentives to convert high satisfaction into repeat customers.</a:t>
            </a:r>
            <a:endParaRPr lang="en-US" sz="850" dirty="0"/>
          </a:p>
        </p:txBody>
      </p:sp>
      <p:sp>
        <p:nvSpPr>
          <p:cNvPr id="111" name="Shape 89"/>
          <p:cNvSpPr/>
          <p:nvPr/>
        </p:nvSpPr>
        <p:spPr>
          <a:xfrm>
            <a:off x="7371874" y="78840211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12" name="Image 20" descr="preencoded.png">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7371874" y="78824971"/>
            <a:ext cx="6861691" cy="60960"/>
          </a:xfrm>
          <a:prstGeom prst="rect">
            <a:avLst/>
          </a:prstGeom>
        </p:spPr>
      </p:pic>
      <p:pic>
        <p:nvPicPr>
          <p:cNvPr id="113" name="Image 21" descr="preencoded.png">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632579" y="78670190"/>
            <a:ext cx="340162" cy="340162"/>
          </a:xfrm>
          <a:prstGeom prst="rect">
            <a:avLst/>
          </a:prstGeom>
        </p:spPr>
      </p:pic>
      <p:sp>
        <p:nvSpPr>
          <p:cNvPr id="114" name="Text 90"/>
          <p:cNvSpPr/>
          <p:nvPr/>
        </p:nvSpPr>
        <p:spPr>
          <a:xfrm>
            <a:off x="10734615" y="78755200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4</a:t>
            </a:r>
            <a:endParaRPr lang="en-US" sz="1050" dirty="0"/>
          </a:p>
        </p:txBody>
      </p:sp>
      <p:sp>
        <p:nvSpPr>
          <p:cNvPr id="115" name="Text 91"/>
          <p:cNvSpPr/>
          <p:nvPr/>
        </p:nvSpPr>
        <p:spPr>
          <a:xfrm>
            <a:off x="7500461" y="79123699"/>
            <a:ext cx="1978223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Streamline Delivery Logistics</a:t>
            </a:r>
            <a:endParaRPr lang="en-US" sz="1100" dirty="0"/>
          </a:p>
        </p:txBody>
      </p:sp>
      <p:sp>
        <p:nvSpPr>
          <p:cNvPr id="116" name="Text 92"/>
          <p:cNvSpPr/>
          <p:nvPr/>
        </p:nvSpPr>
        <p:spPr>
          <a:xfrm>
            <a:off x="7500461" y="79368848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Prioritize faster delivery, especially in areas with high returns or where delivery time is a key differentiator. Optimize supply chain for efficiency.</a:t>
            </a:r>
            <a:endParaRPr lang="en-US" sz="850" dirty="0"/>
          </a:p>
        </p:txBody>
      </p:sp>
      <p:sp>
        <p:nvSpPr>
          <p:cNvPr id="117" name="Shape 93"/>
          <p:cNvSpPr/>
          <p:nvPr/>
        </p:nvSpPr>
        <p:spPr>
          <a:xfrm>
            <a:off x="396835" y="80143707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18" name="Image 22" descr="preencoded.png">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96835" y="80128467"/>
            <a:ext cx="6861691" cy="60960"/>
          </a:xfrm>
          <a:prstGeom prst="rect">
            <a:avLst/>
          </a:prstGeom>
        </p:spPr>
      </p:pic>
      <p:pic>
        <p:nvPicPr>
          <p:cNvPr id="119" name="Image 23" descr="preencoded.png">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657540" y="79973686"/>
            <a:ext cx="340162" cy="340162"/>
          </a:xfrm>
          <a:prstGeom prst="rect">
            <a:avLst/>
          </a:prstGeom>
        </p:spPr>
      </p:pic>
      <p:sp>
        <p:nvSpPr>
          <p:cNvPr id="120" name="Text 94"/>
          <p:cNvSpPr/>
          <p:nvPr/>
        </p:nvSpPr>
        <p:spPr>
          <a:xfrm>
            <a:off x="3759577" y="80058697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5</a:t>
            </a:r>
            <a:endParaRPr lang="en-US" sz="1050" dirty="0"/>
          </a:p>
        </p:txBody>
      </p:sp>
      <p:sp>
        <p:nvSpPr>
          <p:cNvPr id="121" name="Text 95"/>
          <p:cNvSpPr/>
          <p:nvPr/>
        </p:nvSpPr>
        <p:spPr>
          <a:xfrm>
            <a:off x="525423" y="80427195"/>
            <a:ext cx="2886432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Targeted Campaigns for Value &amp; Retention</a:t>
            </a:r>
            <a:endParaRPr lang="en-US" sz="1100" dirty="0"/>
          </a:p>
        </p:txBody>
      </p:sp>
      <p:sp>
        <p:nvSpPr>
          <p:cNvPr id="122" name="Text 96"/>
          <p:cNvSpPr/>
          <p:nvPr/>
        </p:nvSpPr>
        <p:spPr>
          <a:xfrm>
            <a:off x="525423" y="80672345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tailored ads for high-value regions. Leverage return customer profiles for personalized re-engagement emails and offers.</a:t>
            </a:r>
            <a:endParaRPr lang="en-US" sz="850" dirty="0"/>
          </a:p>
        </p:txBody>
      </p:sp>
      <p:sp>
        <p:nvSpPr>
          <p:cNvPr id="123" name="Shape 97"/>
          <p:cNvSpPr/>
          <p:nvPr/>
        </p:nvSpPr>
        <p:spPr>
          <a:xfrm>
            <a:off x="7371874" y="80143707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24" name="Image 24" descr="preencoded.png">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7371874" y="80128467"/>
            <a:ext cx="6861691" cy="60960"/>
          </a:xfrm>
          <a:prstGeom prst="rect">
            <a:avLst/>
          </a:prstGeom>
        </p:spPr>
      </p:pic>
      <p:pic>
        <p:nvPicPr>
          <p:cNvPr id="125" name="Image 25" descr="preencoded.png">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0632579" y="79973686"/>
            <a:ext cx="340162" cy="340162"/>
          </a:xfrm>
          <a:prstGeom prst="rect">
            <a:avLst/>
          </a:prstGeom>
        </p:spPr>
      </p:pic>
      <p:sp>
        <p:nvSpPr>
          <p:cNvPr id="126" name="Text 98"/>
          <p:cNvSpPr/>
          <p:nvPr/>
        </p:nvSpPr>
        <p:spPr>
          <a:xfrm>
            <a:off x="10734615" y="80058697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6</a:t>
            </a:r>
            <a:endParaRPr lang="en-US" sz="1050" dirty="0"/>
          </a:p>
        </p:txBody>
      </p:sp>
      <p:sp>
        <p:nvSpPr>
          <p:cNvPr id="127" name="Text 99"/>
          <p:cNvSpPr/>
          <p:nvPr/>
        </p:nvSpPr>
        <p:spPr>
          <a:xfrm>
            <a:off x="7500461" y="80427195"/>
            <a:ext cx="2513290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Prioritize Product Quality &amp; Branding</a:t>
            </a:r>
            <a:endParaRPr lang="en-US" sz="1100" dirty="0"/>
          </a:p>
        </p:txBody>
      </p:sp>
      <p:sp>
        <p:nvSpPr>
          <p:cNvPr id="128" name="Text 100"/>
          <p:cNvSpPr/>
          <p:nvPr/>
        </p:nvSpPr>
        <p:spPr>
          <a:xfrm>
            <a:off x="7500461" y="80672345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Shift focus from discounts to product quality, reviews, and branding. Discounts alone aren't driving higher purchase volume, so a holistic approach is needed.</a:t>
            </a:r>
            <a:endParaRPr lang="en-US" sz="850" dirty="0"/>
          </a:p>
        </p:txBody>
      </p:sp>
      <p:sp>
        <p:nvSpPr>
          <p:cNvPr id="129" name="Shape 101"/>
          <p:cNvSpPr/>
          <p:nvPr/>
        </p:nvSpPr>
        <p:spPr>
          <a:xfrm>
            <a:off x="396835" y="81447203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30" name="Image 26" descr="preencoded.png">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96835" y="81431963"/>
            <a:ext cx="6861691" cy="60960"/>
          </a:xfrm>
          <a:prstGeom prst="rect">
            <a:avLst/>
          </a:prstGeom>
        </p:spPr>
      </p:pic>
      <p:pic>
        <p:nvPicPr>
          <p:cNvPr id="131" name="Image 27" descr="preencoded.png">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3657540" y="81277182"/>
            <a:ext cx="340162" cy="340162"/>
          </a:xfrm>
          <a:prstGeom prst="rect">
            <a:avLst/>
          </a:prstGeom>
        </p:spPr>
      </p:pic>
      <p:sp>
        <p:nvSpPr>
          <p:cNvPr id="132" name="Text 102"/>
          <p:cNvSpPr/>
          <p:nvPr/>
        </p:nvSpPr>
        <p:spPr>
          <a:xfrm>
            <a:off x="3759577" y="81362193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7</a:t>
            </a:r>
            <a:endParaRPr lang="en-US" sz="1050" dirty="0"/>
          </a:p>
        </p:txBody>
      </p:sp>
      <p:sp>
        <p:nvSpPr>
          <p:cNvPr id="133" name="Text 103"/>
          <p:cNvSpPr/>
          <p:nvPr/>
        </p:nvSpPr>
        <p:spPr>
          <a:xfrm>
            <a:off x="525423" y="81730691"/>
            <a:ext cx="229421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Ensure Omnichannel Consistency</a:t>
            </a:r>
            <a:endParaRPr lang="en-US" sz="1100" dirty="0"/>
          </a:p>
        </p:txBody>
      </p:sp>
      <p:sp>
        <p:nvSpPr>
          <p:cNvPr id="134" name="Text 104"/>
          <p:cNvSpPr/>
          <p:nvPr/>
        </p:nvSpPr>
        <p:spPr>
          <a:xfrm>
            <a:off x="525423" y="81975841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 equivalent shopping experiences across mobile, desktop, and tablet. All platforms should be equally optimized for seamless user journeys.</a:t>
            </a:r>
            <a:endParaRPr lang="en-US" sz="850" dirty="0"/>
          </a:p>
        </p:txBody>
      </p:sp>
      <p:sp>
        <p:nvSpPr>
          <p:cNvPr id="135" name="Shape 105"/>
          <p:cNvSpPr/>
          <p:nvPr/>
        </p:nvSpPr>
        <p:spPr>
          <a:xfrm>
            <a:off x="7371874" y="81447203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36" name="Image 28" descr="preencoded.png">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7371874" y="81431963"/>
            <a:ext cx="6861691" cy="60960"/>
          </a:xfrm>
          <a:prstGeom prst="rect">
            <a:avLst/>
          </a:prstGeom>
        </p:spPr>
      </p:pic>
      <p:pic>
        <p:nvPicPr>
          <p:cNvPr id="137" name="Image 29" descr="preencoded.png">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10632579" y="81277182"/>
            <a:ext cx="340162" cy="340162"/>
          </a:xfrm>
          <a:prstGeom prst="rect">
            <a:avLst/>
          </a:prstGeom>
        </p:spPr>
      </p:pic>
      <p:sp>
        <p:nvSpPr>
          <p:cNvPr id="138" name="Text 106"/>
          <p:cNvSpPr/>
          <p:nvPr/>
        </p:nvSpPr>
        <p:spPr>
          <a:xfrm>
            <a:off x="10734615" y="81362193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8</a:t>
            </a:r>
            <a:endParaRPr lang="en-US" sz="1050" dirty="0"/>
          </a:p>
        </p:txBody>
      </p:sp>
      <p:sp>
        <p:nvSpPr>
          <p:cNvPr id="139" name="Text 107"/>
          <p:cNvSpPr/>
          <p:nvPr/>
        </p:nvSpPr>
        <p:spPr>
          <a:xfrm>
            <a:off x="7500461" y="81730691"/>
            <a:ext cx="243494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Strengthen Inventory &amp; Promotions</a:t>
            </a:r>
            <a:endParaRPr lang="en-US" sz="1100" dirty="0"/>
          </a:p>
        </p:txBody>
      </p:sp>
      <p:sp>
        <p:nvSpPr>
          <p:cNvPr id="140" name="Text 108"/>
          <p:cNvSpPr/>
          <p:nvPr/>
        </p:nvSpPr>
        <p:spPr>
          <a:xfrm>
            <a:off x="7500461" y="81975841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 inventory management and promotional efforts for Books and the top three product categories (Electronics, Clothing, Toys) to maximize revenue.</a:t>
            </a:r>
            <a:endParaRPr lang="en-US" sz="850" dirty="0"/>
          </a:p>
        </p:txBody>
      </p:sp>
      <p:sp>
        <p:nvSpPr>
          <p:cNvPr id="141" name="Shape 109"/>
          <p:cNvSpPr/>
          <p:nvPr/>
        </p:nvSpPr>
        <p:spPr>
          <a:xfrm>
            <a:off x="396835" y="82750700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42" name="Image 30" descr="preencoded.png">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396835" y="82735460"/>
            <a:ext cx="6861691" cy="60960"/>
          </a:xfrm>
          <a:prstGeom prst="rect">
            <a:avLst/>
          </a:prstGeom>
        </p:spPr>
      </p:pic>
      <p:pic>
        <p:nvPicPr>
          <p:cNvPr id="143" name="Image 31" descr="preencoded.png">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3657540" y="82580678"/>
            <a:ext cx="340162" cy="340162"/>
          </a:xfrm>
          <a:prstGeom prst="rect">
            <a:avLst/>
          </a:prstGeom>
        </p:spPr>
      </p:pic>
      <p:sp>
        <p:nvSpPr>
          <p:cNvPr id="144" name="Text 110"/>
          <p:cNvSpPr/>
          <p:nvPr/>
        </p:nvSpPr>
        <p:spPr>
          <a:xfrm>
            <a:off x="3759577" y="82665689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9</a:t>
            </a:r>
            <a:endParaRPr lang="en-US" sz="1050" dirty="0"/>
          </a:p>
        </p:txBody>
      </p:sp>
      <p:sp>
        <p:nvSpPr>
          <p:cNvPr id="145" name="Text 111"/>
          <p:cNvSpPr/>
          <p:nvPr/>
        </p:nvSpPr>
        <p:spPr>
          <a:xfrm>
            <a:off x="525423" y="83034188"/>
            <a:ext cx="2596991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Personalize Subscription Engagement</a:t>
            </a:r>
            <a:endParaRPr lang="en-US" sz="1100" dirty="0"/>
          </a:p>
        </p:txBody>
      </p:sp>
      <p:sp>
        <p:nvSpPr>
          <p:cNvPr id="146" name="Text 112"/>
          <p:cNvSpPr/>
          <p:nvPr/>
        </p:nvSpPr>
        <p:spPr>
          <a:xfrm>
            <a:off x="525423" y="83279337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Launch personalized offers and messaging based on subscription status (Premium, Free, Trial) to encourage upgrades and maximize conversions.</a:t>
            </a:r>
            <a:endParaRPr lang="en-US" sz="850" dirty="0"/>
          </a:p>
        </p:txBody>
      </p:sp>
      <p:sp>
        <p:nvSpPr>
          <p:cNvPr id="147" name="Shape 113"/>
          <p:cNvSpPr/>
          <p:nvPr/>
        </p:nvSpPr>
        <p:spPr>
          <a:xfrm>
            <a:off x="7371874" y="82750700"/>
            <a:ext cx="6861691" cy="1020128"/>
          </a:xfrm>
          <a:prstGeom prst="roundRect">
            <a:avLst>
              <a:gd name="adj" fmla="val 7171"/>
            </a:avLst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148" name="Image 32" descr="preencoded.png">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7371874" y="82735460"/>
            <a:ext cx="6861691" cy="60960"/>
          </a:xfrm>
          <a:prstGeom prst="rect">
            <a:avLst/>
          </a:prstGeom>
        </p:spPr>
      </p:pic>
      <p:pic>
        <p:nvPicPr>
          <p:cNvPr id="149" name="Image 33" descr="preencoded.png">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10632579" y="82580678"/>
            <a:ext cx="340162" cy="340162"/>
          </a:xfrm>
          <a:prstGeom prst="rect">
            <a:avLst/>
          </a:prstGeom>
        </p:spPr>
      </p:pic>
      <p:sp>
        <p:nvSpPr>
          <p:cNvPr id="150" name="Text 114"/>
          <p:cNvSpPr/>
          <p:nvPr/>
        </p:nvSpPr>
        <p:spPr>
          <a:xfrm>
            <a:off x="10734615" y="82665689"/>
            <a:ext cx="136088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10</a:t>
            </a:r>
            <a:endParaRPr lang="en-US" sz="1050" dirty="0"/>
          </a:p>
        </p:txBody>
      </p:sp>
      <p:sp>
        <p:nvSpPr>
          <p:cNvPr id="151" name="Text 115"/>
          <p:cNvSpPr/>
          <p:nvPr/>
        </p:nvSpPr>
        <p:spPr>
          <a:xfrm>
            <a:off x="7500461" y="83034188"/>
            <a:ext cx="218729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Leverage Age-Specific Targeting</a:t>
            </a:r>
            <a:endParaRPr lang="en-US" sz="1100" dirty="0"/>
          </a:p>
        </p:txBody>
      </p:sp>
      <p:sp>
        <p:nvSpPr>
          <p:cNvPr id="152" name="Text 116"/>
          <p:cNvSpPr/>
          <p:nvPr/>
        </p:nvSpPr>
        <p:spPr>
          <a:xfrm>
            <a:off x="7500461" y="83279337"/>
            <a:ext cx="660451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age insights to target advertising and content to the most active customer age group, ensuring marketing efforts are highly relevant.</a:t>
            </a:r>
            <a:endParaRPr lang="en-US" sz="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Slide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2025-10-01T06:06:21Z</dcterms:created>
  <dcterms:modified xsi:type="dcterms:W3CDTF">2025-10-01T06:06:21Z</dcterms:modified>
</cp:coreProperties>
</file>